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99" r:id="rId4"/>
    <p:sldId id="300" r:id="rId5"/>
    <p:sldId id="268" r:id="rId6"/>
    <p:sldId id="281" r:id="rId7"/>
    <p:sldId id="279" r:id="rId8"/>
    <p:sldId id="280" r:id="rId9"/>
    <p:sldId id="297" r:id="rId10"/>
    <p:sldId id="296" r:id="rId11"/>
    <p:sldId id="267" r:id="rId12"/>
    <p:sldId id="263" r:id="rId13"/>
    <p:sldId id="301" r:id="rId14"/>
    <p:sldId id="302" r:id="rId15"/>
    <p:sldId id="259" r:id="rId16"/>
    <p:sldId id="298" r:id="rId17"/>
    <p:sldId id="260" r:id="rId18"/>
    <p:sldId id="310" r:id="rId19"/>
    <p:sldId id="311" r:id="rId20"/>
    <p:sldId id="262" r:id="rId21"/>
    <p:sldId id="318" r:id="rId22"/>
    <p:sldId id="319" r:id="rId23"/>
    <p:sldId id="265" r:id="rId24"/>
    <p:sldId id="312" r:id="rId25"/>
    <p:sldId id="314" r:id="rId26"/>
    <p:sldId id="315" r:id="rId27"/>
    <p:sldId id="273" r:id="rId28"/>
    <p:sldId id="309" r:id="rId29"/>
    <p:sldId id="269" r:id="rId30"/>
    <p:sldId id="308" r:id="rId31"/>
    <p:sldId id="283" r:id="rId32"/>
    <p:sldId id="277" r:id="rId33"/>
    <p:sldId id="284" r:id="rId34"/>
    <p:sldId id="285" r:id="rId35"/>
    <p:sldId id="278" r:id="rId36"/>
    <p:sldId id="270" r:id="rId37"/>
    <p:sldId id="335" r:id="rId38"/>
    <p:sldId id="337" r:id="rId39"/>
    <p:sldId id="339" r:id="rId40"/>
    <p:sldId id="344" r:id="rId41"/>
    <p:sldId id="336" r:id="rId42"/>
    <p:sldId id="338" r:id="rId43"/>
    <p:sldId id="340" r:id="rId44"/>
    <p:sldId id="343" r:id="rId45"/>
    <p:sldId id="342" r:id="rId46"/>
    <p:sldId id="345" r:id="rId47"/>
    <p:sldId id="289" r:id="rId48"/>
    <p:sldId id="330" r:id="rId49"/>
    <p:sldId id="274" r:id="rId50"/>
    <p:sldId id="316" r:id="rId51"/>
    <p:sldId id="261" r:id="rId52"/>
    <p:sldId id="307" r:id="rId53"/>
    <p:sldId id="264" r:id="rId54"/>
    <p:sldId id="320" r:id="rId55"/>
    <p:sldId id="266" r:id="rId56"/>
    <p:sldId id="321" r:id="rId57"/>
    <p:sldId id="275" r:id="rId58"/>
    <p:sldId id="322" r:id="rId59"/>
    <p:sldId id="323" r:id="rId60"/>
    <p:sldId id="288" r:id="rId61"/>
    <p:sldId id="303" r:id="rId62"/>
    <p:sldId id="304" r:id="rId63"/>
    <p:sldId id="305" r:id="rId64"/>
    <p:sldId id="324" r:id="rId65"/>
    <p:sldId id="325" r:id="rId66"/>
    <p:sldId id="328" r:id="rId67"/>
    <p:sldId id="329" r:id="rId68"/>
    <p:sldId id="326" r:id="rId69"/>
    <p:sldId id="291" r:id="rId70"/>
    <p:sldId id="290" r:id="rId71"/>
    <p:sldId id="327" r:id="rId72"/>
    <p:sldId id="293" r:id="rId73"/>
    <p:sldId id="292" r:id="rId74"/>
    <p:sldId id="287" r:id="rId75"/>
    <p:sldId id="317" r:id="rId76"/>
    <p:sldId id="294" r:id="rId77"/>
    <p:sldId id="286" r:id="rId78"/>
    <p:sldId id="295" r:id="rId79"/>
    <p:sldId id="331" r:id="rId80"/>
    <p:sldId id="272" r:id="rId81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01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324" y="-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9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641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641"/>
            <a:ext cx="802535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650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650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800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06.07.20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&lt;TITLE&gt;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103908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650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49274" y="3789040"/>
            <a:ext cx="4969867" cy="237681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800"/>
              </a:spcAft>
              <a:buNone/>
              <a:defRPr sz="2800" baseline="0">
                <a:solidFill>
                  <a:schemeClr val="accent4"/>
                </a:solidFill>
                <a:latin typeface="+mn-lt"/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06.07.20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&lt;TITLE&gt;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140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06.07.20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&lt;TITLE&gt;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549275" y="1556792"/>
            <a:ext cx="11090275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5622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2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2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2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4"/>
            <a:ext cx="538621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6" y="1535114"/>
            <a:ext cx="538833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6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7" y="273050"/>
            <a:ext cx="4010562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4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7" y="1435103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2"/>
            <a:ext cx="7314248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40"/>
            <a:ext cx="7314248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9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2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1EB34-20A1-42B8-B876-9F07D1662456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3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3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324E-1B11-4107-941D-79C7E927ED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time-series-insights/" TargetMode="External"/><Relationship Id="rId13" Type="http://schemas.openxmlformats.org/officeDocument/2006/relationships/hyperlink" Target="https://cosmos.azure.com/capacitycalculator/" TargetMode="External"/><Relationship Id="rId3" Type="http://schemas.openxmlformats.org/officeDocument/2006/relationships/hyperlink" Target="https://azure.microsoft.com/en-us/blog/extracting-insights-from-iot-data-using-the-warm-path-data-flow/" TargetMode="External"/><Relationship Id="rId7" Type="http://schemas.openxmlformats.org/officeDocument/2006/relationships/hyperlink" Target="https://docs.microsoft.com/en-us/azure/azure-sql/" TargetMode="External"/><Relationship Id="rId12" Type="http://schemas.openxmlformats.org/officeDocument/2006/relationships/hyperlink" Target="https://docs.microsoft.com/en-us/azure/cosmos-db/consistency-levels" TargetMode="External"/><Relationship Id="rId2" Type="http://schemas.openxmlformats.org/officeDocument/2006/relationships/hyperlink" Target="https://docs.microsoft.com/en-us/azure/architecture/reference-architectures/iot" TargetMode="External"/><Relationship Id="rId16" Type="http://schemas.openxmlformats.org/officeDocument/2006/relationships/hyperlink" Target="https://docs.microsoft.com/en-us/azure/cosmos-db/set-throughput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microsoft.com/en-us/azure/cosmos-db/" TargetMode="External"/><Relationship Id="rId11" Type="http://schemas.openxmlformats.org/officeDocument/2006/relationships/hyperlink" Target="https://docs.microsoft.com/en-us/azure/cosmos-db/request-units" TargetMode="External"/><Relationship Id="rId5" Type="http://schemas.openxmlformats.org/officeDocument/2006/relationships/hyperlink" Target="https://azure.microsoft.com/en-us/features/iot-accelerators/predictive-maintenance/demo/" TargetMode="External"/><Relationship Id="rId15" Type="http://schemas.openxmlformats.org/officeDocument/2006/relationships/hyperlink" Target="https://aws.amazon.com/blogs/database/choosing-the-right-dynamodb-partition-key/" TargetMode="External"/><Relationship Id="rId10" Type="http://schemas.openxmlformats.org/officeDocument/2006/relationships/hyperlink" Target="https://docs.microsoft.com/en-us/azure/storage/blobs/data-lake-storage-introduction" TargetMode="External"/><Relationship Id="rId4" Type="http://schemas.openxmlformats.org/officeDocument/2006/relationships/hyperlink" Target="https://customers.microsoft.com/en-us/story/fueling-the-oil-and-gas-industry-with-iot-1" TargetMode="External"/><Relationship Id="rId9" Type="http://schemas.openxmlformats.org/officeDocument/2006/relationships/hyperlink" Target="https://docs.microsoft.com/en-us/azure/storage/blobs/storage-blobs-introduction" TargetMode="External"/><Relationship Id="rId14" Type="http://schemas.openxmlformats.org/officeDocument/2006/relationships/hyperlink" Target="https://docs.microsoft.com/en-us/azure/azure-sql/database/service-tiers-dt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 t="1873" b="1873"/>
          <a:stretch/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alpha val="60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latin typeface="Museo Sans 700"/>
              </a:rPr>
              <a:t>Assessment of</a:t>
            </a:r>
            <a:br>
              <a:rPr lang="de-DE" dirty="0" smtClean="0">
                <a:latin typeface="Museo Sans 700"/>
              </a:rPr>
            </a:br>
            <a:r>
              <a:rPr lang="de-DE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dirty="0" smtClean="0">
                <a:latin typeface="Museo Sans 700"/>
              </a:rPr>
              <a:t> and </a:t>
            </a:r>
            <a:r>
              <a:rPr lang="de-DE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dirty="0" smtClean="0">
                <a:latin typeface="Museo Sans 700"/>
              </a:rPr>
              <a:t> Storages for Azure Internet of Things</a:t>
            </a:r>
            <a:r>
              <a:rPr lang="de-DE" dirty="0">
                <a:latin typeface="Museo Sans 700"/>
              </a:rPr>
              <a:t/>
            </a:r>
            <a:br>
              <a:rPr lang="de-DE" dirty="0">
                <a:latin typeface="Museo Sans 700"/>
              </a:rPr>
            </a:br>
            <a:r>
              <a:rPr lang="en-US" sz="1600" dirty="0">
                <a:latin typeface="Museo Sans 700"/>
              </a:rPr>
              <a:t>Seminar: Techniques and Methods of Software Performance Management in Internet of Things</a:t>
            </a:r>
            <a:endParaRPr lang="de-DE" dirty="0">
              <a:latin typeface="Museo Sans 700"/>
            </a:endParaRPr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/>
          <a:p>
            <a:r>
              <a:rPr lang="de-DE" b="1" dirty="0" smtClean="0">
                <a:solidFill>
                  <a:srgbClr val="FFC000"/>
                </a:solidFill>
                <a:latin typeface="Museo Sans 700"/>
              </a:rPr>
              <a:t>Minh Vu</a:t>
            </a:r>
            <a:endParaRPr lang="de-DE" b="1" dirty="0">
              <a:solidFill>
                <a:srgbClr val="FFC000"/>
              </a:solidFill>
              <a:latin typeface="Museo Sans 700"/>
            </a:endParaRPr>
          </a:p>
          <a:p>
            <a:pPr lvl="1"/>
            <a:r>
              <a:rPr lang="de-DE" dirty="0" err="1">
                <a:latin typeface="Museo Sans 700"/>
              </a:rPr>
              <a:t>Munich</a:t>
            </a:r>
            <a:r>
              <a:rPr lang="de-DE" dirty="0">
                <a:latin typeface="Museo Sans 700"/>
              </a:rPr>
              <a:t>, 06.07.2020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06.07.20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&lt;TITLE&gt;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3ED19C-5AEF-47F3-9E25-45347D9F337B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550590" y="3501008"/>
            <a:ext cx="4968552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pic>
        <p:nvPicPr>
          <p:cNvPr id="13" name="Picture 15" descr="WINFOLOGO">
            <a:extLst>
              <a:ext uri="{FF2B5EF4-FFF2-40B4-BE49-F238E27FC236}">
                <a16:creationId xmlns="" xmlns:a16="http://schemas.microsoft.com/office/drawing/2014/main" id="{CA4E7582-3806-9645-BE93-677D5EE0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85000"/>
          </a:blip>
          <a:srcRect/>
          <a:stretch>
            <a:fillRect/>
          </a:stretch>
        </p:blipFill>
        <p:spPr bwMode="auto">
          <a:xfrm>
            <a:off x="10055646" y="6093296"/>
            <a:ext cx="2088232" cy="455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Datumsplatzhalter 22"/>
          <p:cNvSpPr txBox="1">
            <a:spLocks/>
          </p:cNvSpPr>
          <p:nvPr/>
        </p:nvSpPr>
        <p:spPr>
          <a:xfrm>
            <a:off x="1126654" y="6597352"/>
            <a:ext cx="1297459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ußzeilenplatzhalter 3"/>
          <p:cNvSpPr txBox="1">
            <a:spLocks/>
          </p:cNvSpPr>
          <p:nvPr/>
        </p:nvSpPr>
        <p:spPr>
          <a:xfrm>
            <a:off x="2422797" y="6597352"/>
            <a:ext cx="9767615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liennummernplatzhalter 4"/>
          <p:cNvSpPr txBox="1">
            <a:spLocks/>
          </p:cNvSpPr>
          <p:nvPr/>
        </p:nvSpPr>
        <p:spPr>
          <a:xfrm>
            <a:off x="0" y="6597352"/>
            <a:ext cx="1126654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99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17dcd01d0b8aa6ec8f4ed375406dfc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5323" y="0"/>
            <a:ext cx="11292975" cy="65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017dcd01d0b8aa6ec8f4ed375406dfc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5323" y="0"/>
            <a:ext cx="11292975" cy="65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7247334" y="4077072"/>
            <a:ext cx="1536345" cy="136815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9342" y="5589240"/>
            <a:ext cx="1656371" cy="4426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Critical Alerts</a:t>
            </a:r>
            <a:endParaRPr lang="en-US" sz="2000" dirty="0"/>
          </a:p>
        </p:txBody>
      </p:sp>
      <p:sp>
        <p:nvSpPr>
          <p:cNvPr id="1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Big Data: A Dilemma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9309" y="1268760"/>
          <a:ext cx="10751794" cy="468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75897"/>
                <a:gridCol w="5375897"/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Real-Time Events</a:t>
                      </a: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Long-Term Archive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Fast Storage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Long-Term Storage</a:t>
                      </a:r>
                      <a:endParaRPr lang="en-US" sz="20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Low Latency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High Latency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Compressed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Full Accuracy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Critical Reaction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Batch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Analytics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Big Data: A Dilemma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9309" y="1268760"/>
          <a:ext cx="10751794" cy="468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75897"/>
                <a:gridCol w="5375897"/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Real-Time Events</a:t>
                      </a: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Long-Term Archive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Fast Storage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Long-Term Storage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Low Latency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High Latency</a:t>
                      </a:r>
                      <a:endParaRPr lang="en-US" sz="20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Compressed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Full Accuracy</a:t>
                      </a:r>
                      <a:endParaRPr lang="en-US" sz="20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Critical Reaction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Batch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Analytics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Big Data: A Dilemma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9309" y="1268760"/>
          <a:ext cx="10751794" cy="468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75897"/>
                <a:gridCol w="5375897"/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Real-Time Events</a:t>
                      </a: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Long-Term Archive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Fast Storage</a:t>
                      </a:r>
                    </a:p>
                    <a:p>
                      <a:pPr algn="ctr"/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Long-Term Storage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Low Latency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High Latency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Compressed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Full Accuracy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Museo Sans 700"/>
                        </a:rPr>
                        <a:t>Critical Reaction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Batch</a:t>
                      </a:r>
                      <a:r>
                        <a:rPr lang="en-US" sz="2000" baseline="0" dirty="0" smtClean="0">
                          <a:latin typeface="Museo Sans 700"/>
                        </a:rPr>
                        <a:t> Analytics</a:t>
                      </a:r>
                      <a:endParaRPr lang="en-US" sz="20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Lambda Architecture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Path</a:t>
            </a:r>
            <a:r>
              <a:rPr lang="en-US" dirty="0" smtClean="0">
                <a:latin typeface="Museo Sans 700"/>
              </a:rPr>
              <a:t>, for Real-Time Views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Cold Path, for Long-Term Archive</a:t>
            </a:r>
          </a:p>
          <a:p>
            <a:endParaRPr lang="en-US" dirty="0">
              <a:latin typeface="Museo Sans 700"/>
            </a:endParaRPr>
          </a:p>
        </p:txBody>
      </p:sp>
      <p:pic>
        <p:nvPicPr>
          <p:cNvPr id="4" name="Picture 3" descr="Cap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646" y="2723312"/>
            <a:ext cx="10248370" cy="4134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78982" y="3068960"/>
            <a:ext cx="3960440" cy="17281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Lambda Architecture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Warm Path, for Real-Time Views</a:t>
            </a:r>
          </a:p>
          <a:p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 Path</a:t>
            </a:r>
            <a:r>
              <a:rPr lang="en-US" dirty="0" smtClean="0">
                <a:latin typeface="Museo Sans 700"/>
              </a:rPr>
              <a:t>, for Long-Term Archive</a:t>
            </a:r>
          </a:p>
          <a:p>
            <a:endParaRPr lang="en-US" dirty="0">
              <a:latin typeface="Museo Sans 700"/>
            </a:endParaRPr>
          </a:p>
        </p:txBody>
      </p:sp>
      <p:pic>
        <p:nvPicPr>
          <p:cNvPr id="4" name="Picture 3" descr="Cap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4646" y="2723312"/>
            <a:ext cx="10248370" cy="4134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06974" y="4797152"/>
            <a:ext cx="4032448" cy="165618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Azure Cosmos DB: All-Rounder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SQL DB: Relational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Time Series Insights: Data Analytics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pic>
        <p:nvPicPr>
          <p:cNvPr id="8" name="Picture 7" descr="cosmosd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6654" y="4365104"/>
            <a:ext cx="2356361" cy="17863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Cosmos DB: All-Rounder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Azure SQL DB: Relational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Time Series Insights: Data Analytics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pic>
        <p:nvPicPr>
          <p:cNvPr id="9" name="Picture 8" descr="download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7094" y="4221088"/>
            <a:ext cx="2112109" cy="21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Cosmos DB: All-Rounder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SQL DB: Relational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Azure Time Series Insights: Data Analytics</a:t>
            </a:r>
            <a:endParaRPr lang="en-US" dirty="0">
              <a:latin typeface="Museo Sans 700"/>
            </a:endParaRPr>
          </a:p>
        </p:txBody>
      </p:sp>
      <p:pic>
        <p:nvPicPr>
          <p:cNvPr id="10" name="Picture 9" descr="microsoft-azure-time-series-insights.8cdc039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19542" y="4509120"/>
            <a:ext cx="1747595" cy="1747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Philosophy of Azure </a:t>
            </a:r>
            <a:r>
              <a:rPr lang="en-US" dirty="0" err="1" smtClean="0">
                <a:latin typeface="Museo Sans 700"/>
              </a:rPr>
              <a:t>IoT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1" y="1196754"/>
            <a:ext cx="10971372" cy="4929411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3 Pillars</a:t>
            </a:r>
          </a:p>
        </p:txBody>
      </p:sp>
      <p:pic>
        <p:nvPicPr>
          <p:cNvPr id="6" name="Picture 5" descr="things-insights-ac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710" y="4581128"/>
            <a:ext cx="9122193" cy="19442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9324" y="2060850"/>
          <a:ext cx="11711775" cy="25202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3925"/>
                <a:gridCol w="3903925"/>
                <a:gridCol w="3903925"/>
              </a:tblGrid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useo Sans 700"/>
                        </a:rPr>
                        <a:t>Things</a:t>
                      </a:r>
                      <a:endParaRPr lang="en-US" sz="3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C000"/>
                          </a:solidFill>
                          <a:latin typeface="Museo Sans 700"/>
                        </a:rPr>
                        <a:t>Insights</a:t>
                      </a:r>
                      <a:endParaRPr lang="en-US" sz="3600" dirty="0">
                        <a:solidFill>
                          <a:srgbClr val="FFC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Actions</a:t>
                      </a:r>
                      <a:endParaRPr lang="en-US" sz="36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Sensors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Visualizations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Commands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Machines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Predictive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Analytics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Tweaking Parameters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8" name="Datumsplatzhalter 22"/>
          <p:cNvSpPr txBox="1">
            <a:spLocks/>
          </p:cNvSpPr>
          <p:nvPr/>
        </p:nvSpPr>
        <p:spPr>
          <a:xfrm>
            <a:off x="1126654" y="6597352"/>
            <a:ext cx="1297459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ußzeilenplatzhalter 3"/>
          <p:cNvSpPr txBox="1">
            <a:spLocks/>
          </p:cNvSpPr>
          <p:nvPr/>
        </p:nvSpPr>
        <p:spPr>
          <a:xfrm>
            <a:off x="2422797" y="6597352"/>
            <a:ext cx="9767615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liennummernplatzhalter 4"/>
          <p:cNvSpPr txBox="1">
            <a:spLocks/>
          </p:cNvSpPr>
          <p:nvPr/>
        </p:nvSpPr>
        <p:spPr>
          <a:xfrm>
            <a:off x="0" y="6597352"/>
            <a:ext cx="1126654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Criteria for </a:t>
            </a:r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Simplicity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Query Capability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Price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Criteria for </a:t>
            </a:r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Simplicity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Query Capability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Price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Criteria for </a:t>
            </a:r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 Storages</a:t>
            </a:r>
            <a:endParaRPr lang="en-US" dirty="0">
              <a:solidFill>
                <a:srgbClr val="FF000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Simplicity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Query Capability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Price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3311" y="764706"/>
          <a:ext cx="10971372" cy="53385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953259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Model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Multi-Model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Relational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Time-Series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Availability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99.99%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99.99%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99.90%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time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 Month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with Cold Storage 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13 Months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Unlimited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4TB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3TB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Throughput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  <a:ea typeface="+mn-ea"/>
                          <a:cs typeface="+mn-cs"/>
                        </a:rPr>
                        <a:t>1,000,000 Request Units/s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4000 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Database Transaction Units/ Database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Unknown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Pricing Model</a:t>
                      </a:r>
                      <a:endParaRPr lang="en-US" sz="19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 Usage and RUs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and DTUs or </a:t>
                      </a:r>
                      <a:r>
                        <a:rPr lang="en-US" sz="19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vCores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Storage, Daily Ingress and Queries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3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3311" y="764706"/>
          <a:ext cx="10971372" cy="53385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953259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Model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Multi-Model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Relational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Time-Series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Availability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99.99% SLA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99.99% SLA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99.90% SLA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time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 Month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with Cold Storage 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13 Months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Limits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Unlimited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Max 4TB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Max 3TB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Throughput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  <a:ea typeface="+mn-ea"/>
                          <a:cs typeface="+mn-cs"/>
                        </a:rPr>
                        <a:t>1,000,000 Request Units/s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4000 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Database Transaction Units/ Database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Unknown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Pricing Model</a:t>
                      </a:r>
                      <a:endParaRPr lang="en-US" sz="19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 Usage and RUs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and DTUs or </a:t>
                      </a:r>
                      <a:r>
                        <a:rPr lang="en-US" sz="19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vCores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Storage, Daily Ingress and Queries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3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3311" y="764706"/>
          <a:ext cx="10971372" cy="53385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953259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Model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Multi-Model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Relational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Time-Series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Availability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99.99%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99.99%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99.90% SLA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time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 Month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with Cold Storage 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13 Months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5981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Unlimited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4TB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Max 3TB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Throughput Limits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smtClean="0">
                          <a:solidFill>
                            <a:schemeClr val="tx1"/>
                          </a:solidFill>
                          <a:latin typeface="Museo Sans 700"/>
                          <a:ea typeface="+mn-ea"/>
                          <a:cs typeface="+mn-cs"/>
                        </a:rPr>
                        <a:t>1,000,000 Request Units/s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Max 4000 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Database Transaction Units/ Database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Unknown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Pricing Model</a:t>
                      </a:r>
                      <a:endParaRPr lang="en-US" sz="1900" b="1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Storage Usage and RUs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Storage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and DTUs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 or </a:t>
                      </a:r>
                      <a:r>
                        <a:rPr lang="en-US" sz="1900" baseline="0" dirty="0" err="1" smtClean="0">
                          <a:solidFill>
                            <a:schemeClr val="tx1"/>
                          </a:solidFill>
                          <a:latin typeface="Museo Sans 700"/>
                        </a:rPr>
                        <a:t>vCores</a:t>
                      </a:r>
                      <a:endParaRPr lang="en-US" sz="19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Storage, Daily Ingress and Queries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3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Units: Database Currency</a:t>
            </a:r>
            <a:endParaRPr lang="en-US" dirty="0">
              <a:latin typeface="Museo Sans 70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Metric for Azure Cosmos DB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Simplifies database Performance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CPU Power + Memory + IOPS = Operations 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RUs/second as currency for Throughput </a:t>
            </a:r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Units: Database Currency</a:t>
            </a:r>
            <a:endParaRPr lang="en-US" dirty="0">
              <a:latin typeface="Museo Sans 70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Metric for Azure Cosmos DB</a:t>
            </a:r>
            <a:endParaRPr lang="en-US" dirty="0" smtClean="0">
              <a:latin typeface="Museo Sans 700"/>
            </a:endParaRPr>
          </a:p>
          <a:p>
            <a:r>
              <a:rPr lang="en-US" dirty="0" smtClean="0">
                <a:latin typeface="Museo Sans 700"/>
              </a:rPr>
              <a:t>Simplifies database Performance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CPU Power + Memory + IOPS = Operations 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RUs/second as currency for Throughput </a:t>
            </a:r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Units: Database Currency</a:t>
            </a:r>
            <a:endParaRPr lang="en-US" dirty="0">
              <a:latin typeface="Museo Sans 70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Metric for Azure Cosmos DB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Simplifies database Performance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useo Sans 700"/>
              </a:rPr>
              <a:t>CPU Power + Memory + IOPS </a:t>
            </a:r>
            <a:r>
              <a:rPr lang="en-US" dirty="0" smtClean="0">
                <a:latin typeface="Museo Sans 700"/>
              </a:rPr>
              <a:t>=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Museo Sans 700"/>
              </a:rPr>
              <a:t>Operations </a:t>
            </a:r>
          </a:p>
          <a:p>
            <a:r>
              <a:rPr lang="en-US" dirty="0" smtClean="0">
                <a:latin typeface="Museo Sans 700"/>
              </a:rPr>
              <a:t>RUs/second as currency for Throughput </a:t>
            </a:r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11" y="0"/>
            <a:ext cx="10971372" cy="1143000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Request Units: Database Currency</a:t>
            </a:r>
            <a:endParaRPr lang="en-US" dirty="0">
              <a:latin typeface="Museo Sans 700"/>
            </a:endParaRPr>
          </a:p>
        </p:txBody>
      </p:sp>
      <p:pic>
        <p:nvPicPr>
          <p:cNvPr id="5" name="Picture 4" descr="request-uni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694" y="851086"/>
            <a:ext cx="9798574" cy="56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2062758" y="2060848"/>
            <a:ext cx="3839927" cy="165618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Philosophy of Azure </a:t>
            </a:r>
            <a:r>
              <a:rPr lang="en-US" dirty="0" err="1" smtClean="0">
                <a:latin typeface="Museo Sans 700"/>
              </a:rPr>
              <a:t>IoT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1" y="1196754"/>
            <a:ext cx="10971372" cy="4929411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3 Pillars</a:t>
            </a:r>
          </a:p>
        </p:txBody>
      </p:sp>
      <p:pic>
        <p:nvPicPr>
          <p:cNvPr id="6" name="Picture 5" descr="things-insights-ac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710" y="4581128"/>
            <a:ext cx="9122193" cy="19442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9324" y="2060850"/>
          <a:ext cx="11711775" cy="25202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3925"/>
                <a:gridCol w="3903925"/>
                <a:gridCol w="3903925"/>
              </a:tblGrid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useo Sans 700"/>
                        </a:rPr>
                        <a:t>Things</a:t>
                      </a:r>
                      <a:endParaRPr lang="en-US" sz="3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C000"/>
                          </a:solidFill>
                          <a:latin typeface="Museo Sans 700"/>
                        </a:rPr>
                        <a:t>Insights</a:t>
                      </a:r>
                      <a:endParaRPr lang="en-US" sz="3600" dirty="0">
                        <a:solidFill>
                          <a:srgbClr val="FFC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Actions</a:t>
                      </a:r>
                      <a:endParaRPr lang="en-US" sz="36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Sensors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Visualizations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Commands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Machines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Predictive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 Analytics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Tweaking Parameters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8" name="Datumsplatzhalter 22"/>
          <p:cNvSpPr txBox="1">
            <a:spLocks/>
          </p:cNvSpPr>
          <p:nvPr/>
        </p:nvSpPr>
        <p:spPr>
          <a:xfrm>
            <a:off x="1126654" y="6597352"/>
            <a:ext cx="1297459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ußzeilenplatzhalter 3"/>
          <p:cNvSpPr txBox="1">
            <a:spLocks/>
          </p:cNvSpPr>
          <p:nvPr/>
        </p:nvSpPr>
        <p:spPr>
          <a:xfrm>
            <a:off x="2422797" y="6597352"/>
            <a:ext cx="9767615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liennummernplatzhalter 4"/>
          <p:cNvSpPr txBox="1">
            <a:spLocks/>
          </p:cNvSpPr>
          <p:nvPr/>
        </p:nvSpPr>
        <p:spPr>
          <a:xfrm>
            <a:off x="0" y="6597352"/>
            <a:ext cx="1126654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11" y="0"/>
            <a:ext cx="10971372" cy="1143000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Request Units: Database Currency</a:t>
            </a:r>
            <a:endParaRPr lang="en-US" dirty="0">
              <a:latin typeface="Museo Sans 700"/>
            </a:endParaRPr>
          </a:p>
        </p:txBody>
      </p:sp>
      <p:pic>
        <p:nvPicPr>
          <p:cNvPr id="5" name="Picture 4" descr="request-uni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694" y="851086"/>
            <a:ext cx="9798574" cy="56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6311230" y="2420888"/>
            <a:ext cx="4272499" cy="403244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 Considerations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Museo Sans 700"/>
              </a:rPr>
              <a:t>Larger Size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Strong &amp; bounded staleness Consistency &gt; 2x more RUs at Read</a:t>
            </a:r>
            <a:endParaRPr lang="en-US" dirty="0" smtClean="0">
              <a:latin typeface="Museo Sans 700"/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Items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Properties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Deeper property Hierarchies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complex Queries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script Usages &gt; More RUs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Cap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8741" y="836712"/>
            <a:ext cx="8415203" cy="57494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2598" y="0"/>
            <a:ext cx="10971372" cy="1143000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Larger Size &gt; More RUs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 Considerations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Larger Size &gt; More RUs</a:t>
            </a:r>
          </a:p>
          <a:p>
            <a:r>
              <a:rPr lang="en-US" dirty="0" smtClean="0">
                <a:latin typeface="Museo Sans 700"/>
              </a:rPr>
              <a:t>Strong &amp; bounded staleness Consistency &gt; 2x more RUs at Read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Items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Properties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Deeper property Hierarchies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complex Queries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script Usages &gt; More RUs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2598" y="0"/>
            <a:ext cx="10971372" cy="8367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useo Sans 700"/>
              </a:rPr>
              <a:t>Strong Consistency &gt; 2x more RUs at Read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21" y="836712"/>
            <a:ext cx="10971372" cy="5289453"/>
          </a:xfrm>
        </p:spPr>
        <p:txBody>
          <a:bodyPr/>
          <a:lstStyle/>
          <a:p>
            <a:r>
              <a:rPr lang="en-US" sz="2800" dirty="0" smtClean="0"/>
              <a:t>Session (default): Within a client session, reads are consistent-prefix. Monotonic read, monotonic writes, read your writes, write your reads</a:t>
            </a:r>
            <a:r>
              <a:rPr lang="en-US" dirty="0" smtClean="0"/>
              <a:t>  </a:t>
            </a:r>
          </a:p>
        </p:txBody>
      </p:sp>
      <p:pic>
        <p:nvPicPr>
          <p:cNvPr id="7" name="Picture 6" descr="session-consistenc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2718" y="2132856"/>
            <a:ext cx="8444620" cy="4403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0590" y="0"/>
            <a:ext cx="10971372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useo Sans 700"/>
              </a:rPr>
              <a:t>Strong Consistency &gt; 2x more RUs at Read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21" y="1052736"/>
            <a:ext cx="10971372" cy="5073429"/>
          </a:xfrm>
        </p:spPr>
        <p:txBody>
          <a:bodyPr/>
          <a:lstStyle/>
          <a:p>
            <a:r>
              <a:rPr lang="en-US" dirty="0" smtClean="0"/>
              <a:t>Strong: Clients never see partial W, Users read latest W</a:t>
            </a:r>
          </a:p>
        </p:txBody>
      </p:sp>
      <p:pic>
        <p:nvPicPr>
          <p:cNvPr id="10" name="Picture 9" descr="strong-consistency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3388" y="1916832"/>
            <a:ext cx="8537085" cy="4680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 Considerations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Larger Size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Strong &amp; bounded staleness Consistency &gt; 2x more RUs at Read</a:t>
            </a:r>
          </a:p>
          <a:p>
            <a:r>
              <a:rPr lang="en-US" dirty="0" smtClean="0">
                <a:latin typeface="Museo Sans 700"/>
              </a:rPr>
              <a:t>Index more Items &gt; More RUs</a:t>
            </a:r>
          </a:p>
          <a:p>
            <a:r>
              <a:rPr lang="en-US" dirty="0" smtClean="0">
                <a:latin typeface="Museo Sans 700"/>
              </a:rPr>
              <a:t>Index more Properties &gt; More RUs</a:t>
            </a:r>
          </a:p>
          <a:p>
            <a:r>
              <a:rPr lang="en-US" dirty="0" smtClean="0">
                <a:latin typeface="Museo Sans 700"/>
              </a:rPr>
              <a:t>Deeper property Hierarchies &gt; More RUs</a:t>
            </a:r>
          </a:p>
          <a:p>
            <a:r>
              <a:rPr lang="en-US" dirty="0" smtClean="0">
                <a:latin typeface="Museo Sans 700"/>
              </a:rPr>
              <a:t>More complex Queries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script Usages &gt; More RUs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Partition Keys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3028" t="44750" b="3801"/>
          <a:stretch>
            <a:fillRect/>
          </a:stretch>
        </p:blipFill>
        <p:spPr bwMode="auto">
          <a:xfrm>
            <a:off x="4222998" y="1340768"/>
            <a:ext cx="4800650" cy="515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4367014" y="2348880"/>
            <a:ext cx="4392488" cy="165618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Property with unchanged value: Location or Customer ID.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Property with unchanged value: Location or Customer ID.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ynamodb-partition-key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2758" y="2135377"/>
            <a:ext cx="7344816" cy="4461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Philosophy of Azure </a:t>
            </a:r>
            <a:r>
              <a:rPr lang="en-US" dirty="0" err="1" smtClean="0">
                <a:latin typeface="Museo Sans 700"/>
              </a:rPr>
              <a:t>IoT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1" y="1196754"/>
            <a:ext cx="10971372" cy="4929411"/>
          </a:xfrm>
        </p:spPr>
        <p:txBody>
          <a:bodyPr/>
          <a:lstStyle/>
          <a:p>
            <a:r>
              <a:rPr lang="en-US" dirty="0" smtClean="0">
                <a:latin typeface="Museo Sans 700"/>
              </a:rPr>
              <a:t>3 Pillars</a:t>
            </a:r>
          </a:p>
        </p:txBody>
      </p:sp>
      <p:pic>
        <p:nvPicPr>
          <p:cNvPr id="6" name="Picture 5" descr="things-insights-ac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0710" y="4581128"/>
            <a:ext cx="9122193" cy="19442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9324" y="2060850"/>
          <a:ext cx="11711775" cy="252027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3925"/>
                <a:gridCol w="3903925"/>
                <a:gridCol w="3903925"/>
              </a:tblGrid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useo Sans 700"/>
                        </a:rPr>
                        <a:t>Things</a:t>
                      </a:r>
                      <a:endParaRPr lang="en-US" sz="3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C000"/>
                          </a:solidFill>
                          <a:latin typeface="Museo Sans 700"/>
                        </a:rPr>
                        <a:t>Insights</a:t>
                      </a:r>
                      <a:endParaRPr lang="en-US" sz="3600" dirty="0">
                        <a:solidFill>
                          <a:srgbClr val="FFC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Actions</a:t>
                      </a:r>
                      <a:endParaRPr lang="en-US" sz="36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Sensors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Visualizations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Commands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8400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Machines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Predictive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Analytics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Tweaking Parameters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8" name="Datumsplatzhalter 22"/>
          <p:cNvSpPr txBox="1">
            <a:spLocks/>
          </p:cNvSpPr>
          <p:nvPr/>
        </p:nvSpPr>
        <p:spPr>
          <a:xfrm>
            <a:off x="1126654" y="6597352"/>
            <a:ext cx="1297459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ußzeilenplatzhalter 3"/>
          <p:cNvSpPr txBox="1">
            <a:spLocks/>
          </p:cNvSpPr>
          <p:nvPr/>
        </p:nvSpPr>
        <p:spPr>
          <a:xfrm>
            <a:off x="2422797" y="6597352"/>
            <a:ext cx="9767615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liennummernplatzhalter 4"/>
          <p:cNvSpPr txBox="1">
            <a:spLocks/>
          </p:cNvSpPr>
          <p:nvPr/>
        </p:nvSpPr>
        <p:spPr>
          <a:xfrm>
            <a:off x="0" y="6597352"/>
            <a:ext cx="1126654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Property with unchanged value: Location or Customer ID.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ynamodb-partition-key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2758" y="2135377"/>
            <a:ext cx="7344816" cy="44619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98862" y="3501008"/>
            <a:ext cx="1368152" cy="30963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Partition Keys: How Cosmos DB distributes your Data.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Partition Keys: How Cosmos DB distributes your Data.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resource-parti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1432" y="2132856"/>
            <a:ext cx="9562906" cy="4458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Partition Keys: How Cosmos DB distributes your Data.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resource-parti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1432" y="2132856"/>
            <a:ext cx="9562906" cy="44589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34766" y="5445224"/>
            <a:ext cx="8064896" cy="93610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Partition Keys: How Cosmos DB distributes your Data.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resource-parti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1432" y="2132856"/>
            <a:ext cx="9562906" cy="44589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34766" y="5445224"/>
            <a:ext cx="8064896" cy="93610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2598" y="5589240"/>
            <a:ext cx="1368152" cy="40862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Diversified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Heuristic for Partition Keys</a:t>
            </a:r>
          </a:p>
          <a:p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ynamodb-partition-key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2758" y="2135377"/>
            <a:ext cx="7344816" cy="44619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98862" y="3501008"/>
            <a:ext cx="1368152" cy="30963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Reduce RUs with Partition Keys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Heuristic for Partition Keys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dynamodb-partition-key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2758" y="2135377"/>
            <a:ext cx="7344816" cy="44619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98862" y="3501008"/>
            <a:ext cx="1368152" cy="30963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14686" y="4077072"/>
            <a:ext cx="1368152" cy="715089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Unique as possible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Request Units Considerations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Larger Size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Strong &amp; bounded staleness Consistency &gt; 2x more RUs at Read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Items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Index more Properties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Deeper property Hierarchies &gt; More RUs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More complex Queries &gt; More RUs</a:t>
            </a:r>
          </a:p>
          <a:p>
            <a:r>
              <a:rPr lang="en-US" dirty="0" smtClean="0">
                <a:latin typeface="Museo Sans 700"/>
              </a:rPr>
              <a:t>More script Usages &gt; More RUs 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Database Transaction Units (SQL)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Metric for Azure SQL Database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CPU Power + Memory + Reads + Writes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Database Transaction Units (SQL)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useo Sans 700"/>
              </a:rPr>
              <a:t>Metric for Azure SQL Database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CPU Power + Memory + Reads + Writes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Application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Manufacturing: Oil industry</a:t>
            </a:r>
          </a:p>
          <a:p>
            <a:endParaRPr lang="en-US" dirty="0">
              <a:latin typeface="Museo Sans 700"/>
            </a:endParaRPr>
          </a:p>
        </p:txBody>
      </p:sp>
      <p:pic>
        <p:nvPicPr>
          <p:cNvPr id="4" name="Picture 3" descr="Oil-Rig-Pumps--photograph_848w477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5086" y="2780928"/>
            <a:ext cx="6905646" cy="38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rockwell_automation_logo_before_af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74" y="3429000"/>
            <a:ext cx="4491088" cy="18682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umsplatzhalter 22"/>
          <p:cNvSpPr txBox="1">
            <a:spLocks/>
          </p:cNvSpPr>
          <p:nvPr/>
        </p:nvSpPr>
        <p:spPr>
          <a:xfrm>
            <a:off x="690108" y="6597352"/>
            <a:ext cx="2196500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Database Transaction Units (SQL)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Metric for Azure SQL Database</a:t>
            </a:r>
          </a:p>
          <a:p>
            <a:r>
              <a:rPr lang="en-US" dirty="0" smtClean="0">
                <a:latin typeface="Museo Sans 700"/>
              </a:rPr>
              <a:t>CPU Power + Memory + Reads + Writes</a:t>
            </a: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 Storages</a:t>
            </a:r>
            <a:endParaRPr lang="en-US" dirty="0">
              <a:solidFill>
                <a:srgbClr val="00B0F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Azure Blob Storage: Large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Data Lake Storage Gen2: Data Analytics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6774" y="4303936"/>
            <a:ext cx="1656184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 Storages</a:t>
            </a:r>
            <a:endParaRPr lang="en-US" dirty="0">
              <a:solidFill>
                <a:srgbClr val="00B0F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Azure Blob Storage: Large Objects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Azure Data Lake Storage Gen2: Data Analytics</a:t>
            </a:r>
            <a:endParaRPr lang="en-US" dirty="0">
              <a:latin typeface="Museo Sans 700"/>
            </a:endParaRPr>
          </a:p>
        </p:txBody>
      </p:sp>
      <p:pic>
        <p:nvPicPr>
          <p:cNvPr id="5" name="Picture 4" descr="download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454" y="4221088"/>
            <a:ext cx="1680399" cy="16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Criteria for 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 Storages</a:t>
            </a:r>
            <a:endParaRPr lang="en-US" dirty="0">
              <a:solidFill>
                <a:srgbClr val="00B0F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Simplicity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Price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Criteria for 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 Storages</a:t>
            </a:r>
            <a:endParaRPr lang="en-US" dirty="0">
              <a:solidFill>
                <a:srgbClr val="00B0F0"/>
              </a:solidFill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Simplicity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useo Sans 700"/>
              </a:rPr>
              <a:t>Price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67285" y="836712"/>
          <a:ext cx="8126943" cy="39864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8981"/>
                <a:gridCol w="2708981"/>
                <a:gridCol w="2708981"/>
              </a:tblGrid>
              <a:tr h="670560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Azure Blob Storage</a:t>
                      </a:r>
                      <a:endParaRPr lang="en-US" sz="1900" dirty="0">
                        <a:solidFill>
                          <a:srgbClr val="00B0F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Azure Data Lake Storage Gen2</a:t>
                      </a:r>
                      <a:endParaRPr lang="en-US" sz="1900" dirty="0">
                        <a:solidFill>
                          <a:srgbClr val="00B0F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Model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Object store with flat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namespace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Hierarchical File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System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Availability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99.90% SLA for R/W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99.90% SLA for R/W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33671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5 </a:t>
                      </a:r>
                      <a:r>
                        <a:rPr lang="en-US" sz="19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PiB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None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Throughput Limits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20,000 Requests/second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None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Pricing Model</a:t>
                      </a:r>
                      <a:endParaRPr lang="en-US" sz="19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Usage and Request Count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Usage and Request Count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3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seo Sans 700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seo Sans 70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seo Sans 7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67285" y="836712"/>
          <a:ext cx="8126943" cy="398647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8981"/>
                <a:gridCol w="2708981"/>
                <a:gridCol w="2708981"/>
              </a:tblGrid>
              <a:tr h="670560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Azure Blob Storage</a:t>
                      </a:r>
                      <a:endParaRPr lang="en-US" sz="1900" dirty="0">
                        <a:solidFill>
                          <a:srgbClr val="00B0F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Azure Data Lake Storage Gen2</a:t>
                      </a:r>
                      <a:endParaRPr lang="en-US" sz="1900" dirty="0">
                        <a:solidFill>
                          <a:srgbClr val="00B0F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Model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Object store with flat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namespace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Hierarchical File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System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Availability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99.90% SLA for R/W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99.90% SLA for R/W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33671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Limits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5 </a:t>
                      </a:r>
                      <a:r>
                        <a:rPr lang="en-US" sz="1900" dirty="0" err="1" smtClean="0">
                          <a:latin typeface="Museo Sans 700"/>
                        </a:rPr>
                        <a:t>PiB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None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Throughput Limits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20,000 Requests/second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None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670560"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tx2"/>
                          </a:solidFill>
                          <a:latin typeface="Museo Sans 700"/>
                        </a:rPr>
                        <a:t>Pricing Model</a:t>
                      </a:r>
                      <a:endParaRPr lang="en-US" sz="1900" b="1" dirty="0">
                        <a:solidFill>
                          <a:schemeClr val="tx2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Usage and Request Count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Usage and Request Count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3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seo Sans 700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seo Sans 70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seo Sans 7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The case for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 Cold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>
                <a:latin typeface="Museo Sans 700"/>
              </a:rPr>
              <a:t>Retention period</a:t>
            </a:r>
            <a:endParaRPr lang="en-US" b="1" dirty="0" smtClean="0"/>
          </a:p>
          <a:p>
            <a:pPr marL="514350" indent="-514350"/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582" y="2204864"/>
          <a:ext cx="10971372" cy="1341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657354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4624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time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 Month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with Blob Storage 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13 Months</a:t>
                      </a:r>
                      <a:endParaRPr lang="en-US" sz="19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The case for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 Cold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>
                <a:latin typeface="Museo Sans 700"/>
              </a:rPr>
              <a:t>Retention period</a:t>
            </a:r>
            <a:endParaRPr lang="en-US" b="1" dirty="0" smtClean="0"/>
          </a:p>
          <a:p>
            <a:pPr marL="514350" indent="-514350"/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582" y="2204864"/>
          <a:ext cx="10971372" cy="1341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657354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4624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time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 Month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with Blob Storage 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13 Months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The case for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 Cold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>
                <a:latin typeface="Museo Sans 700"/>
              </a:rPr>
              <a:t>Retention period</a:t>
            </a:r>
            <a:endParaRPr lang="en-US" b="1" dirty="0" smtClean="0"/>
          </a:p>
          <a:p>
            <a:pPr marL="514350" indent="-514350"/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582" y="2204864"/>
          <a:ext cx="10971372" cy="1341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2843"/>
                <a:gridCol w="2742843"/>
                <a:gridCol w="2742843"/>
                <a:gridCol w="2742843"/>
              </a:tblGrid>
              <a:tr h="657354">
                <a:tc>
                  <a:txBody>
                    <a:bodyPr/>
                    <a:lstStyle/>
                    <a:p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Cosmos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SQL DB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Azure Time Series Insights</a:t>
                      </a:r>
                      <a:endParaRPr lang="en-US" sz="1900" dirty="0">
                        <a:solidFill>
                          <a:srgbClr val="FF0000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4624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Data retention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time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 Month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Built-in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swap </a:t>
                      </a:r>
                      <a:r>
                        <a:rPr lang="en-US" sz="1900" dirty="0" smtClean="0">
                          <a:latin typeface="Museo Sans 700"/>
                        </a:rPr>
                        <a:t>10 years</a:t>
                      </a:r>
                      <a:r>
                        <a:rPr lang="en-US" sz="1900" baseline="0" dirty="0" smtClean="0">
                          <a:latin typeface="Museo Sans 700"/>
                        </a:rPr>
                        <a:t> with Blob Storage 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Museo Sans 700"/>
                        </a:rPr>
                        <a:t>13 Months</a:t>
                      </a:r>
                      <a:endParaRPr lang="en-US" sz="19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8615486" y="1916832"/>
            <a:ext cx="2376264" cy="2016224"/>
          </a:xfrm>
          <a:prstGeom prst="round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-snapshot-ML 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0"/>
            <a:ext cx="10285280" cy="66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84" y="-1"/>
            <a:ext cx="11728628" cy="65973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8" name="Rounded Rectangle 7"/>
          <p:cNvSpPr/>
          <p:nvPr/>
        </p:nvSpPr>
        <p:spPr>
          <a:xfrm>
            <a:off x="4655046" y="980728"/>
            <a:ext cx="3024336" cy="1656184"/>
          </a:xfrm>
          <a:prstGeom prst="round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51390" y="1196752"/>
            <a:ext cx="1368152" cy="40862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84" y="-1"/>
            <a:ext cx="11728628" cy="65973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70870" y="2852936"/>
            <a:ext cx="1872208" cy="129614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63358" y="2852936"/>
            <a:ext cx="1728192" cy="129614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55046" y="980728"/>
            <a:ext cx="3024336" cy="1656184"/>
          </a:xfrm>
          <a:prstGeom prst="round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51390" y="1196752"/>
            <a:ext cx="1368152" cy="40862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84" y="-1"/>
            <a:ext cx="11728628" cy="65973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11" name="Rounded Rectangle 10"/>
          <p:cNvSpPr/>
          <p:nvPr/>
        </p:nvSpPr>
        <p:spPr>
          <a:xfrm>
            <a:off x="4295006" y="4365104"/>
            <a:ext cx="3744416" cy="1800200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11430" y="5085184"/>
            <a:ext cx="1008112" cy="408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884" y="-1"/>
            <a:ext cx="11728628" cy="6597353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70870" y="2852936"/>
            <a:ext cx="1872208" cy="129614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463358" y="2852936"/>
            <a:ext cx="1728192" cy="129614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95006" y="4365104"/>
            <a:ext cx="3744416" cy="1800200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11430" y="5085184"/>
            <a:ext cx="1008112" cy="408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You have a shop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Compare Sales at Christmas holiday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Query with Time Series Insights</a:t>
            </a:r>
          </a:p>
          <a:p>
            <a:pPr marL="514350" indent="-514350"/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latin typeface="Museo Sans 700"/>
              </a:rPr>
              <a:t>You have a shop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Compare Sales at Christmas holiday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Query with Time Series Insights</a:t>
            </a:r>
          </a:p>
          <a:p>
            <a:pPr marL="514350" indent="-514350">
              <a:buNone/>
            </a:pP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You have a shop</a:t>
            </a:r>
          </a:p>
          <a:p>
            <a:pPr marL="514350" indent="-514350"/>
            <a:r>
              <a:rPr lang="en-US" dirty="0" smtClean="0">
                <a:latin typeface="Museo Sans 700"/>
              </a:rPr>
              <a:t>Compare Sales at Christmas holiday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Query with Time Series Insights</a:t>
            </a:r>
          </a:p>
          <a:p>
            <a:pPr marL="514350" indent="-514350"/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You have a shop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Compare Sales at Christmas holiday</a:t>
            </a:r>
          </a:p>
          <a:p>
            <a:pPr marL="514350" indent="-514350"/>
            <a:r>
              <a:rPr lang="en-US" dirty="0" smtClean="0">
                <a:latin typeface="Museo Sans 700"/>
              </a:rPr>
              <a:t>Query with Time Series Insights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606" y="2132856"/>
            <a:ext cx="2160240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Series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-snapshot-ML 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0"/>
            <a:ext cx="10285280" cy="66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655046" y="1412776"/>
            <a:ext cx="1103960" cy="44267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367014" y="1844824"/>
            <a:ext cx="839994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5126" y="1844824"/>
            <a:ext cx="864096" cy="22322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63158" y="1916832"/>
            <a:ext cx="959982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endParaRPr lang="en-US" dirty="0">
              <a:latin typeface="Museo Sans 700"/>
            </a:endParaRPr>
          </a:p>
          <a:p>
            <a:pPr marL="514350" indent="-514350"/>
            <a:endParaRPr lang="en-US" dirty="0" smtClean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606" y="2132856"/>
            <a:ext cx="2160240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Series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endParaRPr lang="en-US" dirty="0">
              <a:latin typeface="Museo Sans 700"/>
            </a:endParaRPr>
          </a:p>
          <a:p>
            <a:pPr marL="514350" indent="-514350"/>
            <a:endParaRPr lang="en-US" dirty="0" smtClean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606" y="2132856"/>
            <a:ext cx="2160240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Series Insights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39222" y="2852936"/>
            <a:ext cx="2304256" cy="5107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Christmas Sales</a:t>
            </a:r>
            <a:endParaRPr lang="en-US" sz="2400" dirty="0"/>
          </a:p>
        </p:txBody>
      </p:sp>
      <p:cxnSp>
        <p:nvCxnSpPr>
          <p:cNvPr id="28" name="Straight Arrow Connector 27"/>
          <p:cNvCxnSpPr>
            <a:endCxn id="14" idx="2"/>
          </p:cNvCxnSpPr>
          <p:nvPr/>
        </p:nvCxnSpPr>
        <p:spPr>
          <a:xfrm flipH="1" flipV="1">
            <a:off x="5303110" y="1988840"/>
            <a:ext cx="100812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6" idx="2"/>
          </p:cNvCxnSpPr>
          <p:nvPr/>
        </p:nvCxnSpPr>
        <p:spPr>
          <a:xfrm flipH="1" flipV="1">
            <a:off x="6887286" y="1988840"/>
            <a:ext cx="72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8" idx="2"/>
          </p:cNvCxnSpPr>
          <p:nvPr/>
        </p:nvCxnSpPr>
        <p:spPr>
          <a:xfrm flipV="1">
            <a:off x="8255446" y="1988840"/>
            <a:ext cx="216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endParaRPr lang="en-US" dirty="0">
              <a:latin typeface="Museo Sans 700"/>
            </a:endParaRPr>
          </a:p>
          <a:p>
            <a:pPr marL="514350" indent="-514350"/>
            <a:endParaRPr lang="en-US" dirty="0" smtClean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606" y="2132856"/>
            <a:ext cx="2160240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Series Insights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2598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6614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0630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4646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98662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42678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86694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30710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239222" y="2852936"/>
            <a:ext cx="2304256" cy="5107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Christmas Sales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303110" y="1988840"/>
            <a:ext cx="100812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887286" y="1988840"/>
            <a:ext cx="72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255446" y="1988840"/>
            <a:ext cx="216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Comparing Christmas Sales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endParaRPr lang="en-US" dirty="0">
              <a:latin typeface="Museo Sans 700"/>
            </a:endParaRPr>
          </a:p>
          <a:p>
            <a:pPr marL="514350" indent="-514350"/>
            <a:endParaRPr lang="en-US" dirty="0" smtClean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2598" y="1628800"/>
            <a:ext cx="144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62758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677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46934" y="1628800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0950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1110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75126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15286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59302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99462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43478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83638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127654" y="1628800"/>
            <a:ext cx="14400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567814" y="1628800"/>
            <a:ext cx="14400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94606" y="1124744"/>
            <a:ext cx="1152128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Sales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606" y="2132856"/>
            <a:ext cx="2160240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Time Series Insights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2598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6614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0630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54646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98662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42678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86694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30710" y="2636912"/>
            <a:ext cx="144016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Callout 33"/>
          <p:cNvSpPr/>
          <p:nvPr/>
        </p:nvSpPr>
        <p:spPr>
          <a:xfrm>
            <a:off x="478582" y="3068960"/>
            <a:ext cx="1584176" cy="720080"/>
          </a:xfrm>
          <a:prstGeom prst="up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9222" y="2852936"/>
            <a:ext cx="2304256" cy="51077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Christmas Sales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303110" y="1988840"/>
            <a:ext cx="100812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6887286" y="1988840"/>
            <a:ext cx="72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255446" y="1988840"/>
            <a:ext cx="216016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Storages: An Overview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9309" y="1268760"/>
          <a:ext cx="10751794" cy="468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75897"/>
                <a:gridCol w="5375897"/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Warm Storages</a:t>
                      </a: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Cold Storages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Short Retention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useo Sans 700"/>
                        </a:rPr>
                        <a:t>Long Retention</a:t>
                      </a:r>
                      <a:endParaRPr lang="en-US" sz="2000" dirty="0"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Laxer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 Consistency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Stricter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Consistency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Museo Sans 700"/>
                        </a:rPr>
                        <a:t>Limited Space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latin typeface="Museo Sans 700"/>
                        </a:rPr>
                        <a:t>Unlimited Space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Optimized for Speed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Optimized for Robustness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Storages: An Overview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9309" y="1268760"/>
          <a:ext cx="10751794" cy="4680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75897"/>
                <a:gridCol w="5375897"/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FF0000"/>
                          </a:solidFill>
                          <a:latin typeface="Museo Sans 700"/>
                        </a:rPr>
                        <a:t>Warm Storages</a:t>
                      </a: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00B0F0"/>
                          </a:solidFill>
                          <a:latin typeface="Museo Sans 700"/>
                        </a:rPr>
                        <a:t>Cold Storages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Shorter Retention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Longer Retention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Laxer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 Consistency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Stricter </a:t>
                      </a:r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Consistency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Limited Space</a:t>
                      </a:r>
                      <a:endParaRPr lang="en-US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useo Sans 700"/>
                        </a:rPr>
                        <a:t>Unlimited Space</a:t>
                      </a:r>
                    </a:p>
                  </a:txBody>
                  <a:tcPr marL="121904" marR="121904"/>
                </a:tc>
              </a:tr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Optimized for Speed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Museo Sans 700"/>
                        </a:rPr>
                        <a:t>Optimized for Robustness</a:t>
                      </a:r>
                      <a:endParaRPr lang="en-US" sz="2000" dirty="0">
                        <a:solidFill>
                          <a:schemeClr val="tx1"/>
                        </a:solidFill>
                        <a:latin typeface="Museo Sans 700"/>
                      </a:endParaRPr>
                    </a:p>
                  </a:txBody>
                  <a:tcPr marL="121904" marR="121904"/>
                </a:tc>
              </a:tr>
            </a:tbl>
          </a:graphicData>
        </a:graphic>
      </p:graphicFrame>
      <p:sp>
        <p:nvSpPr>
          <p:cNvPr id="6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Takeaways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en-US" dirty="0" smtClean="0">
                <a:latin typeface="Museo Sans 700"/>
              </a:rPr>
              <a:t> Path – </a:t>
            </a:r>
            <a:r>
              <a:rPr lang="en-US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en-US" dirty="0" smtClean="0">
                <a:latin typeface="Museo Sans 700"/>
              </a:rPr>
              <a:t> Path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Request Units to quantify performance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Trade-offs with Consistency, Retention and Space</a:t>
            </a:r>
          </a:p>
          <a:p>
            <a:pPr marL="514350" indent="-514350"/>
            <a:endParaRPr lang="en-US" dirty="0">
              <a:solidFill>
                <a:schemeClr val="bg1">
                  <a:lumMod val="75000"/>
                </a:schemeClr>
              </a:solidFill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Takeaways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Warm Path – Cold Path</a:t>
            </a:r>
          </a:p>
          <a:p>
            <a:pPr marL="514350" indent="-514350"/>
            <a:r>
              <a:rPr lang="en-US" dirty="0" smtClean="0">
                <a:latin typeface="Museo Sans 700"/>
              </a:rPr>
              <a:t>Request Units to quantify performance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Trade-offs with Consistency, Retention and Space</a:t>
            </a:r>
          </a:p>
          <a:p>
            <a:pPr marL="514350" indent="-514350"/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useo Sans 700"/>
              </a:rPr>
              <a:t>Takeaways</a:t>
            </a:r>
            <a:endParaRPr lang="en-US" dirty="0">
              <a:latin typeface="Museo Sans 70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Warm Path – Cold Path</a:t>
            </a:r>
          </a:p>
          <a:p>
            <a:pPr marL="514350" indent="-514350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Museo Sans 700"/>
              </a:rPr>
              <a:t>Request Units to quantify performance</a:t>
            </a:r>
          </a:p>
          <a:p>
            <a:pPr marL="514350" indent="-514350"/>
            <a:r>
              <a:rPr lang="en-US" dirty="0" smtClean="0">
                <a:latin typeface="Museo Sans 700"/>
              </a:rPr>
              <a:t>Trade-offs with Consistency, Retention and Space</a:t>
            </a:r>
            <a:endParaRPr lang="en-US" dirty="0">
              <a:latin typeface="Museo Sans 700"/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  <a:latin typeface="Museo Sans 700"/>
              </a:rPr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556792"/>
            <a:ext cx="11090274" cy="4393034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latin typeface="Museo Sans 700"/>
                <a:hlinkClick r:id="rId2"/>
              </a:rPr>
              <a:t>Azure </a:t>
            </a:r>
            <a:r>
              <a:rPr lang="en-US" sz="1600" dirty="0" err="1" smtClean="0">
                <a:latin typeface="Museo Sans 700"/>
                <a:hlinkClick r:id="rId2"/>
              </a:rPr>
              <a:t>IoT</a:t>
            </a:r>
            <a:r>
              <a:rPr lang="en-US" sz="1600" dirty="0" smtClean="0">
                <a:latin typeface="Museo Sans 700"/>
                <a:hlinkClick r:id="rId2"/>
              </a:rPr>
              <a:t> reference architecture</a:t>
            </a:r>
            <a:r>
              <a:rPr lang="en-US" sz="1600" dirty="0" smtClean="0">
                <a:latin typeface="Museo Sans 700"/>
              </a:rPr>
              <a:t> </a:t>
            </a:r>
          </a:p>
          <a:p>
            <a:r>
              <a:rPr lang="en-US" sz="1600" dirty="0" smtClean="0">
                <a:latin typeface="Museo Sans 700"/>
                <a:hlinkClick r:id="rId3"/>
              </a:rPr>
              <a:t>Solution guide: Extracting Insights from </a:t>
            </a:r>
            <a:r>
              <a:rPr lang="en-US" sz="1600" dirty="0" err="1" smtClean="0">
                <a:latin typeface="Museo Sans 700"/>
                <a:hlinkClick r:id="rId3"/>
              </a:rPr>
              <a:t>IoT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4"/>
              </a:rPr>
              <a:t>Fueling the oil and gas industry with </a:t>
            </a:r>
            <a:r>
              <a:rPr lang="en-US" sz="1600" dirty="0" err="1" smtClean="0">
                <a:latin typeface="Museo Sans 700"/>
                <a:hlinkClick r:id="rId4"/>
              </a:rPr>
              <a:t>IoT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5"/>
              </a:rPr>
              <a:t>Increase equipment reliability with predictive </a:t>
            </a:r>
            <a:r>
              <a:rPr lang="en-US" sz="1600" dirty="0" err="1" smtClean="0">
                <a:latin typeface="Museo Sans 700"/>
                <a:hlinkClick r:id="rId5"/>
              </a:rPr>
              <a:t>maintainence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6"/>
              </a:rPr>
              <a:t>Azure Cosmos DB documentation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7"/>
              </a:rPr>
              <a:t>Azure SQL DB documentation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8"/>
              </a:rPr>
              <a:t>Azure Time Series Insights Documentation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9"/>
              </a:rPr>
              <a:t>Azure Blob Storage Documentation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0"/>
              </a:rPr>
              <a:t>Azure Data Lake Storage Gen2 Documentation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1"/>
              </a:rPr>
              <a:t>Request Units in Azure Cosmos DB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2"/>
              </a:rPr>
              <a:t>Consistency levels in Azure Cosmos DB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3"/>
              </a:rPr>
              <a:t>Azure Cosmos DB Capacity Calculator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4"/>
              </a:rPr>
              <a:t>Service Tiers in the DTU-based purchase model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5"/>
              </a:rPr>
              <a:t>Choosing the right Dynamo DB Partition Key</a:t>
            </a:r>
            <a:endParaRPr lang="en-US" sz="1600" dirty="0" smtClean="0">
              <a:latin typeface="Museo Sans 700"/>
            </a:endParaRPr>
          </a:p>
          <a:p>
            <a:r>
              <a:rPr lang="en-US" sz="1600" dirty="0" smtClean="0">
                <a:latin typeface="Museo Sans 700"/>
                <a:hlinkClick r:id="rId16"/>
              </a:rPr>
              <a:t>Introduction to provisioned throughput in Azure Cosmos DB</a:t>
            </a:r>
            <a:endParaRPr lang="en-US" sz="1600" dirty="0" smtClean="0">
              <a:latin typeface="Museo Sans 70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89E9558-A501-4703-B3B6-844DE4E4CEB4}" type="slidenum">
              <a:rPr lang="de-DE" smtClean="0"/>
              <a:pPr/>
              <a:t>79</a:t>
            </a:fld>
            <a:endParaRPr lang="de-DE"/>
          </a:p>
        </p:txBody>
      </p:sp>
      <p:sp>
        <p:nvSpPr>
          <p:cNvPr id="6" name="Fußzeilenplatzhalter 6">
            <a:extLst>
              <a:ext uri="{FF2B5EF4-FFF2-40B4-BE49-F238E27FC236}">
                <a16:creationId xmlns:a16="http://schemas.microsoft.com/office/drawing/2014/main" xmlns="" id="{6F2D13B5-FBE5-BA42-9514-234F01CA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2798" y="6597352"/>
            <a:ext cx="7200800" cy="260648"/>
          </a:xfrm>
        </p:spPr>
        <p:txBody>
          <a:bodyPr/>
          <a:lstStyle/>
          <a:p>
            <a:r>
              <a:rPr lang="de-DE" dirty="0"/>
              <a:t>&lt;TITLE&gt;</a:t>
            </a:r>
          </a:p>
        </p:txBody>
      </p:sp>
      <p:sp>
        <p:nvSpPr>
          <p:cNvPr id="7" name="Datumsplatzhalter 5">
            <a:extLst>
              <a:ext uri="{FF2B5EF4-FFF2-40B4-BE49-F238E27FC236}">
                <a16:creationId xmlns:a16="http://schemas.microsoft.com/office/drawing/2014/main" xmlns="" id="{5F63CC0E-F918-2A4D-B738-EB0FD5D3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6654" y="6597352"/>
            <a:ext cx="1297459" cy="260648"/>
          </a:xfrm>
        </p:spPr>
        <p:txBody>
          <a:bodyPr/>
          <a:lstStyle/>
          <a:p>
            <a:r>
              <a:rPr lang="de-DE" dirty="0"/>
              <a:t>06.07.20</a:t>
            </a:r>
          </a:p>
        </p:txBody>
      </p:sp>
      <p:sp>
        <p:nvSpPr>
          <p:cNvPr id="8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108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-snapshot-ML 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0"/>
            <a:ext cx="10285280" cy="66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655046" y="1412776"/>
            <a:ext cx="1103960" cy="44267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367014" y="1844824"/>
            <a:ext cx="839994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5126" y="1844824"/>
            <a:ext cx="864096" cy="22322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63158" y="1916832"/>
            <a:ext cx="959982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8255446" y="1844824"/>
            <a:ext cx="2880320" cy="4248472"/>
          </a:xfrm>
          <a:prstGeom prst="roundRect">
            <a:avLst/>
          </a:prstGeom>
          <a:solidFill>
            <a:schemeClr val="bg1">
              <a:alpha val="0"/>
            </a:schemeClr>
          </a:solidFill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630710" y="5085184"/>
            <a:ext cx="6335879" cy="1440160"/>
          </a:xfrm>
          <a:prstGeom prst="roundRect">
            <a:avLst/>
          </a:prstGeom>
          <a:solidFill>
            <a:srgbClr val="002060">
              <a:alpha val="0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07174" y="1628800"/>
            <a:ext cx="2520280" cy="504056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1825" b="1825"/>
          <a:stretch/>
        </p:blipFill>
        <p:spPr/>
      </p:pic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alpha val="60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/>
          <a:p>
            <a:r>
              <a:rPr lang="de-DE" dirty="0" err="1">
                <a:latin typeface="Museo Sans 700"/>
              </a:rPr>
              <a:t>Thank</a:t>
            </a:r>
            <a:r>
              <a:rPr lang="de-DE" dirty="0">
                <a:latin typeface="Museo Sans 700"/>
              </a:rPr>
              <a:t> </a:t>
            </a:r>
            <a:r>
              <a:rPr lang="de-DE" dirty="0" err="1">
                <a:latin typeface="Museo Sans 700"/>
              </a:rPr>
              <a:t>you</a:t>
            </a:r>
            <a:r>
              <a:rPr lang="de-DE" dirty="0">
                <a:latin typeface="Museo Sans 700"/>
              </a:rPr>
              <a:t>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06.07.20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&lt;TITLE&gt;</a:t>
            </a:r>
          </a:p>
        </p:txBody>
      </p:sp>
      <p:sp>
        <p:nvSpPr>
          <p:cNvPr id="8" name="Freihandform 7"/>
          <p:cNvSpPr/>
          <p:nvPr/>
        </p:nvSpPr>
        <p:spPr>
          <a:xfrm>
            <a:off x="550590" y="3501008"/>
            <a:ext cx="4968552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6" name="Shape 588"/>
          <p:cNvSpPr/>
          <p:nvPr/>
        </p:nvSpPr>
        <p:spPr>
          <a:xfrm>
            <a:off x="4712691" y="2699614"/>
            <a:ext cx="735115" cy="631730"/>
          </a:xfrm>
          <a:custGeom>
            <a:avLst/>
            <a:gdLst/>
            <a:ahLst/>
            <a:cxnLst/>
            <a:rect l="0" t="0" r="0" b="0"/>
            <a:pathLst>
              <a:path w="7466" h="6416" extrusionOk="0">
                <a:moveTo>
                  <a:pt x="1400" y="2800"/>
                </a:moveTo>
                <a:lnTo>
                  <a:pt x="1400" y="3033"/>
                </a:lnTo>
                <a:lnTo>
                  <a:pt x="1400" y="4899"/>
                </a:lnTo>
                <a:lnTo>
                  <a:pt x="1284" y="4899"/>
                </a:lnTo>
                <a:lnTo>
                  <a:pt x="1080" y="4870"/>
                </a:lnTo>
                <a:lnTo>
                  <a:pt x="876" y="4811"/>
                </a:lnTo>
                <a:lnTo>
                  <a:pt x="701" y="4724"/>
                </a:lnTo>
                <a:lnTo>
                  <a:pt x="555" y="4607"/>
                </a:lnTo>
                <a:lnTo>
                  <a:pt x="409" y="4432"/>
                </a:lnTo>
                <a:lnTo>
                  <a:pt x="322" y="4257"/>
                </a:lnTo>
                <a:lnTo>
                  <a:pt x="263" y="4053"/>
                </a:lnTo>
                <a:lnTo>
                  <a:pt x="234" y="3849"/>
                </a:lnTo>
                <a:lnTo>
                  <a:pt x="263" y="3645"/>
                </a:lnTo>
                <a:lnTo>
                  <a:pt x="322" y="3441"/>
                </a:lnTo>
                <a:lnTo>
                  <a:pt x="409" y="3266"/>
                </a:lnTo>
                <a:lnTo>
                  <a:pt x="555" y="3120"/>
                </a:lnTo>
                <a:lnTo>
                  <a:pt x="701" y="2975"/>
                </a:lnTo>
                <a:lnTo>
                  <a:pt x="876" y="2887"/>
                </a:lnTo>
                <a:lnTo>
                  <a:pt x="1080" y="2829"/>
                </a:lnTo>
                <a:lnTo>
                  <a:pt x="1284" y="2800"/>
                </a:lnTo>
                <a:close/>
                <a:moveTo>
                  <a:pt x="6182" y="2800"/>
                </a:moveTo>
                <a:lnTo>
                  <a:pt x="6386" y="2829"/>
                </a:lnTo>
                <a:lnTo>
                  <a:pt x="6590" y="2887"/>
                </a:lnTo>
                <a:lnTo>
                  <a:pt x="6765" y="2975"/>
                </a:lnTo>
                <a:lnTo>
                  <a:pt x="6940" y="3120"/>
                </a:lnTo>
                <a:lnTo>
                  <a:pt x="7057" y="3266"/>
                </a:lnTo>
                <a:lnTo>
                  <a:pt x="7144" y="3441"/>
                </a:lnTo>
                <a:lnTo>
                  <a:pt x="7232" y="3645"/>
                </a:lnTo>
                <a:lnTo>
                  <a:pt x="7232" y="3849"/>
                </a:lnTo>
                <a:lnTo>
                  <a:pt x="7232" y="4053"/>
                </a:lnTo>
                <a:lnTo>
                  <a:pt x="7144" y="4257"/>
                </a:lnTo>
                <a:lnTo>
                  <a:pt x="7057" y="4432"/>
                </a:lnTo>
                <a:lnTo>
                  <a:pt x="6940" y="4607"/>
                </a:lnTo>
                <a:lnTo>
                  <a:pt x="6765" y="4724"/>
                </a:lnTo>
                <a:lnTo>
                  <a:pt x="6590" y="4811"/>
                </a:lnTo>
                <a:lnTo>
                  <a:pt x="6386" y="4870"/>
                </a:lnTo>
                <a:lnTo>
                  <a:pt x="6182" y="4899"/>
                </a:lnTo>
                <a:lnTo>
                  <a:pt x="6066" y="4899"/>
                </a:lnTo>
                <a:lnTo>
                  <a:pt x="6066" y="2800"/>
                </a:lnTo>
                <a:close/>
                <a:moveTo>
                  <a:pt x="4083" y="5949"/>
                </a:moveTo>
                <a:lnTo>
                  <a:pt x="4083" y="6182"/>
                </a:lnTo>
                <a:lnTo>
                  <a:pt x="3383" y="6182"/>
                </a:lnTo>
                <a:lnTo>
                  <a:pt x="3383" y="5949"/>
                </a:lnTo>
                <a:close/>
                <a:moveTo>
                  <a:pt x="3733" y="1"/>
                </a:moveTo>
                <a:lnTo>
                  <a:pt x="3325" y="30"/>
                </a:lnTo>
                <a:lnTo>
                  <a:pt x="2975" y="88"/>
                </a:lnTo>
                <a:lnTo>
                  <a:pt x="2654" y="176"/>
                </a:lnTo>
                <a:lnTo>
                  <a:pt x="2392" y="321"/>
                </a:lnTo>
                <a:lnTo>
                  <a:pt x="2188" y="467"/>
                </a:lnTo>
                <a:lnTo>
                  <a:pt x="1984" y="642"/>
                </a:lnTo>
                <a:lnTo>
                  <a:pt x="1838" y="817"/>
                </a:lnTo>
                <a:lnTo>
                  <a:pt x="1721" y="992"/>
                </a:lnTo>
                <a:lnTo>
                  <a:pt x="1605" y="1167"/>
                </a:lnTo>
                <a:lnTo>
                  <a:pt x="1546" y="1342"/>
                </a:lnTo>
                <a:lnTo>
                  <a:pt x="1459" y="1662"/>
                </a:lnTo>
                <a:lnTo>
                  <a:pt x="1400" y="1896"/>
                </a:lnTo>
                <a:lnTo>
                  <a:pt x="1400" y="1983"/>
                </a:lnTo>
                <a:lnTo>
                  <a:pt x="1400" y="2566"/>
                </a:lnTo>
                <a:lnTo>
                  <a:pt x="1284" y="2566"/>
                </a:lnTo>
                <a:lnTo>
                  <a:pt x="1021" y="2596"/>
                </a:lnTo>
                <a:lnTo>
                  <a:pt x="788" y="2683"/>
                </a:lnTo>
                <a:lnTo>
                  <a:pt x="584" y="2800"/>
                </a:lnTo>
                <a:lnTo>
                  <a:pt x="380" y="2945"/>
                </a:lnTo>
                <a:lnTo>
                  <a:pt x="234" y="3149"/>
                </a:lnTo>
                <a:lnTo>
                  <a:pt x="118" y="3354"/>
                </a:lnTo>
                <a:lnTo>
                  <a:pt x="30" y="3587"/>
                </a:lnTo>
                <a:lnTo>
                  <a:pt x="1" y="3849"/>
                </a:lnTo>
                <a:lnTo>
                  <a:pt x="30" y="4112"/>
                </a:lnTo>
                <a:lnTo>
                  <a:pt x="118" y="4345"/>
                </a:lnTo>
                <a:lnTo>
                  <a:pt x="234" y="4578"/>
                </a:lnTo>
                <a:lnTo>
                  <a:pt x="380" y="4753"/>
                </a:lnTo>
                <a:lnTo>
                  <a:pt x="584" y="4928"/>
                </a:lnTo>
                <a:lnTo>
                  <a:pt x="788" y="5045"/>
                </a:lnTo>
                <a:lnTo>
                  <a:pt x="1021" y="5103"/>
                </a:lnTo>
                <a:lnTo>
                  <a:pt x="1284" y="5132"/>
                </a:lnTo>
                <a:lnTo>
                  <a:pt x="1634" y="5132"/>
                </a:lnTo>
                <a:lnTo>
                  <a:pt x="1634" y="3033"/>
                </a:lnTo>
                <a:lnTo>
                  <a:pt x="1634" y="2566"/>
                </a:lnTo>
                <a:lnTo>
                  <a:pt x="1634" y="1983"/>
                </a:lnTo>
                <a:lnTo>
                  <a:pt x="1634" y="1896"/>
                </a:lnTo>
                <a:lnTo>
                  <a:pt x="1663" y="1692"/>
                </a:lnTo>
                <a:lnTo>
                  <a:pt x="1750" y="1400"/>
                </a:lnTo>
                <a:lnTo>
                  <a:pt x="1838" y="1254"/>
                </a:lnTo>
                <a:lnTo>
                  <a:pt x="1925" y="1079"/>
                </a:lnTo>
                <a:lnTo>
                  <a:pt x="2013" y="934"/>
                </a:lnTo>
                <a:lnTo>
                  <a:pt x="2159" y="788"/>
                </a:lnTo>
                <a:lnTo>
                  <a:pt x="2333" y="642"/>
                </a:lnTo>
                <a:lnTo>
                  <a:pt x="2538" y="496"/>
                </a:lnTo>
                <a:lnTo>
                  <a:pt x="2771" y="409"/>
                </a:lnTo>
                <a:lnTo>
                  <a:pt x="3062" y="321"/>
                </a:lnTo>
                <a:lnTo>
                  <a:pt x="3383" y="263"/>
                </a:lnTo>
                <a:lnTo>
                  <a:pt x="3733" y="234"/>
                </a:lnTo>
                <a:lnTo>
                  <a:pt x="4112" y="263"/>
                </a:lnTo>
                <a:lnTo>
                  <a:pt x="4433" y="321"/>
                </a:lnTo>
                <a:lnTo>
                  <a:pt x="4695" y="409"/>
                </a:lnTo>
                <a:lnTo>
                  <a:pt x="4928" y="496"/>
                </a:lnTo>
                <a:lnTo>
                  <a:pt x="5133" y="642"/>
                </a:lnTo>
                <a:lnTo>
                  <a:pt x="5307" y="788"/>
                </a:lnTo>
                <a:lnTo>
                  <a:pt x="5453" y="934"/>
                </a:lnTo>
                <a:lnTo>
                  <a:pt x="5570" y="1079"/>
                </a:lnTo>
                <a:lnTo>
                  <a:pt x="5657" y="1254"/>
                </a:lnTo>
                <a:lnTo>
                  <a:pt x="5716" y="1400"/>
                </a:lnTo>
                <a:lnTo>
                  <a:pt x="5803" y="1692"/>
                </a:lnTo>
                <a:lnTo>
                  <a:pt x="5832" y="1896"/>
                </a:lnTo>
                <a:lnTo>
                  <a:pt x="5832" y="1983"/>
                </a:lnTo>
                <a:lnTo>
                  <a:pt x="5832" y="2566"/>
                </a:lnTo>
                <a:lnTo>
                  <a:pt x="5832" y="2683"/>
                </a:lnTo>
                <a:lnTo>
                  <a:pt x="5832" y="5016"/>
                </a:lnTo>
                <a:lnTo>
                  <a:pt x="5832" y="5132"/>
                </a:lnTo>
                <a:lnTo>
                  <a:pt x="5832" y="5511"/>
                </a:lnTo>
                <a:lnTo>
                  <a:pt x="4316" y="6123"/>
                </a:lnTo>
                <a:lnTo>
                  <a:pt x="4316" y="5715"/>
                </a:lnTo>
                <a:lnTo>
                  <a:pt x="3150" y="5715"/>
                </a:lnTo>
                <a:lnTo>
                  <a:pt x="3150" y="6415"/>
                </a:lnTo>
                <a:lnTo>
                  <a:pt x="4229" y="6415"/>
                </a:lnTo>
                <a:lnTo>
                  <a:pt x="6066" y="5686"/>
                </a:lnTo>
                <a:lnTo>
                  <a:pt x="6066" y="5132"/>
                </a:lnTo>
                <a:lnTo>
                  <a:pt x="6182" y="5132"/>
                </a:lnTo>
                <a:lnTo>
                  <a:pt x="6445" y="5103"/>
                </a:lnTo>
                <a:lnTo>
                  <a:pt x="6678" y="5045"/>
                </a:lnTo>
                <a:lnTo>
                  <a:pt x="6911" y="4928"/>
                </a:lnTo>
                <a:lnTo>
                  <a:pt x="7086" y="4753"/>
                </a:lnTo>
                <a:lnTo>
                  <a:pt x="7261" y="4578"/>
                </a:lnTo>
                <a:lnTo>
                  <a:pt x="7378" y="4345"/>
                </a:lnTo>
                <a:lnTo>
                  <a:pt x="7436" y="4112"/>
                </a:lnTo>
                <a:lnTo>
                  <a:pt x="7465" y="3849"/>
                </a:lnTo>
                <a:lnTo>
                  <a:pt x="7436" y="3587"/>
                </a:lnTo>
                <a:lnTo>
                  <a:pt x="7378" y="3354"/>
                </a:lnTo>
                <a:lnTo>
                  <a:pt x="7261" y="3149"/>
                </a:lnTo>
                <a:lnTo>
                  <a:pt x="7086" y="2945"/>
                </a:lnTo>
                <a:lnTo>
                  <a:pt x="6911" y="2800"/>
                </a:lnTo>
                <a:lnTo>
                  <a:pt x="6678" y="2683"/>
                </a:lnTo>
                <a:lnTo>
                  <a:pt x="6445" y="2596"/>
                </a:lnTo>
                <a:lnTo>
                  <a:pt x="6182" y="2566"/>
                </a:lnTo>
                <a:lnTo>
                  <a:pt x="6066" y="2566"/>
                </a:lnTo>
                <a:lnTo>
                  <a:pt x="6066" y="1983"/>
                </a:lnTo>
                <a:lnTo>
                  <a:pt x="6066" y="1896"/>
                </a:lnTo>
                <a:lnTo>
                  <a:pt x="6036" y="1662"/>
                </a:lnTo>
                <a:lnTo>
                  <a:pt x="5949" y="1342"/>
                </a:lnTo>
                <a:lnTo>
                  <a:pt x="5861" y="1167"/>
                </a:lnTo>
                <a:lnTo>
                  <a:pt x="5774" y="992"/>
                </a:lnTo>
                <a:lnTo>
                  <a:pt x="5657" y="817"/>
                </a:lnTo>
                <a:lnTo>
                  <a:pt x="5482" y="642"/>
                </a:lnTo>
                <a:lnTo>
                  <a:pt x="5307" y="467"/>
                </a:lnTo>
                <a:lnTo>
                  <a:pt x="5074" y="321"/>
                </a:lnTo>
                <a:lnTo>
                  <a:pt x="4812" y="176"/>
                </a:lnTo>
                <a:lnTo>
                  <a:pt x="4491" y="88"/>
                </a:lnTo>
                <a:lnTo>
                  <a:pt x="4141" y="30"/>
                </a:lnTo>
                <a:lnTo>
                  <a:pt x="3733" y="1"/>
                </a:lnTo>
                <a:close/>
              </a:path>
            </a:pathLst>
          </a:custGeom>
          <a:solidFill>
            <a:srgbClr val="FFFFFF"/>
          </a:solidFill>
          <a:ln w="12700" cap="rnd">
            <a:solidFill>
              <a:srgbClr val="FFFFFF"/>
            </a:solidFill>
            <a:round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80</a:t>
            </a:fld>
            <a:endParaRPr lang="de-DE" dirty="0"/>
          </a:p>
        </p:txBody>
      </p:sp>
      <p:sp>
        <p:nvSpPr>
          <p:cNvPr id="18" name="Rechtwinkliges Dreieck 17">
            <a:extLst>
              <a:ext uri="{FF2B5EF4-FFF2-40B4-BE49-F238E27FC236}">
                <a16:creationId xmlns="" xmlns:a16="http://schemas.microsoft.com/office/drawing/2014/main" id="{960696E2-F5D4-EF40-ADB5-FA13D7C35EFB}"/>
              </a:ext>
            </a:extLst>
          </p:cNvPr>
          <p:cNvSpPr/>
          <p:nvPr/>
        </p:nvSpPr>
        <p:spPr>
          <a:xfrm flipV="1">
            <a:off x="6096000" y="5165805"/>
            <a:ext cx="2951533" cy="423434"/>
          </a:xfrm>
          <a:prstGeom prst="rtTriangle">
            <a:avLst/>
          </a:prstGeom>
          <a:solidFill>
            <a:srgbClr val="D3A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="" xmlns:a16="http://schemas.microsoft.com/office/drawing/2014/main" id="{508E9382-83FC-4943-A0BE-4852D9677DD5}"/>
              </a:ext>
            </a:extLst>
          </p:cNvPr>
          <p:cNvSpPr/>
          <p:nvPr/>
        </p:nvSpPr>
        <p:spPr>
          <a:xfrm>
            <a:off x="3070870" y="4246112"/>
            <a:ext cx="5976664" cy="91969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dirty="0">
              <a:solidFill>
                <a:srgbClr val="203658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="" xmlns:a16="http://schemas.microsoft.com/office/drawing/2014/main" id="{96345915-E6FB-B249-8EB9-1AD33D51AFE9}"/>
              </a:ext>
            </a:extLst>
          </p:cNvPr>
          <p:cNvSpPr txBox="1"/>
          <p:nvPr/>
        </p:nvSpPr>
        <p:spPr>
          <a:xfrm>
            <a:off x="3277206" y="4295418"/>
            <a:ext cx="56886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000" b="1" dirty="0" err="1">
                <a:solidFill>
                  <a:schemeClr val="accent1"/>
                </a:solidFill>
                <a:latin typeface="Museo Sans 700" charset="0"/>
                <a:ea typeface="Museo Sans 700" charset="0"/>
                <a:cs typeface="Museo Sans 700" charset="0"/>
              </a:rPr>
              <a:t>Questions</a:t>
            </a:r>
            <a:r>
              <a:rPr lang="de-DE" sz="5000" b="1" dirty="0">
                <a:solidFill>
                  <a:schemeClr val="accent1"/>
                </a:solidFill>
                <a:latin typeface="Museo Sans 700" charset="0"/>
                <a:ea typeface="Museo Sans 700" charset="0"/>
                <a:cs typeface="Museo Sans 700" charset="0"/>
              </a:rPr>
              <a:t>?</a:t>
            </a:r>
            <a:endParaRPr lang="de-DE" sz="5000" b="1" i="0" dirty="0">
              <a:solidFill>
                <a:schemeClr val="accent1"/>
              </a:solidFill>
              <a:latin typeface="Museo Sans 700" charset="0"/>
              <a:ea typeface="Museo Sans 700" charset="0"/>
              <a:cs typeface="Museo Sans 700" charset="0"/>
            </a:endParaRPr>
          </a:p>
        </p:txBody>
      </p:sp>
      <p:sp>
        <p:nvSpPr>
          <p:cNvPr id="21" name="Datumsplatzhalter 22"/>
          <p:cNvSpPr txBox="1">
            <a:spLocks/>
          </p:cNvSpPr>
          <p:nvPr/>
        </p:nvSpPr>
        <p:spPr>
          <a:xfrm>
            <a:off x="1126654" y="6597352"/>
            <a:ext cx="1297459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06.07.20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Fußzeilenplatzhalter 3"/>
          <p:cNvSpPr txBox="1">
            <a:spLocks/>
          </p:cNvSpPr>
          <p:nvPr/>
        </p:nvSpPr>
        <p:spPr>
          <a:xfrm>
            <a:off x="2422798" y="6597352"/>
            <a:ext cx="7200800" cy="26064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&lt;TITLE&gt;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Foliennummernplatzhalter 4"/>
          <p:cNvSpPr txBox="1">
            <a:spLocks/>
          </p:cNvSpPr>
          <p:nvPr/>
        </p:nvSpPr>
        <p:spPr>
          <a:xfrm>
            <a:off x="550862" y="6597352"/>
            <a:ext cx="575792" cy="26064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39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-snapshot-ML 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630" y="0"/>
            <a:ext cx="10285280" cy="666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655046" y="1412776"/>
            <a:ext cx="1103960" cy="44267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Things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367014" y="1844824"/>
            <a:ext cx="839994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75126" y="1844824"/>
            <a:ext cx="864096" cy="22322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63158" y="1916832"/>
            <a:ext cx="959982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8255446" y="1844824"/>
            <a:ext cx="2880320" cy="4248472"/>
          </a:xfrm>
          <a:prstGeom prst="roundRect">
            <a:avLst/>
          </a:prstGeom>
          <a:solidFill>
            <a:schemeClr val="bg1">
              <a:alpha val="0"/>
            </a:schemeClr>
          </a:solidFill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630710" y="5085184"/>
            <a:ext cx="6335879" cy="1440160"/>
          </a:xfrm>
          <a:prstGeom prst="roundRect">
            <a:avLst/>
          </a:prstGeom>
          <a:solidFill>
            <a:srgbClr val="002060">
              <a:alpha val="0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07174" y="1628800"/>
            <a:ext cx="2520280" cy="504056"/>
          </a:xfrm>
          <a:prstGeom prst="straightConnector1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183438" y="836712"/>
            <a:ext cx="2831927" cy="5107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Long-Term Insights</a:t>
            </a:r>
            <a:endParaRPr lang="en-US" sz="2400" dirty="0"/>
          </a:p>
        </p:txBody>
      </p:sp>
      <p:sp>
        <p:nvSpPr>
          <p:cNvPr id="62" name="Fußzeilenplatzhalter 3"/>
          <p:cNvSpPr txBox="1">
            <a:spLocks/>
          </p:cNvSpPr>
          <p:nvPr/>
        </p:nvSpPr>
        <p:spPr>
          <a:xfrm>
            <a:off x="-1" y="6597352"/>
            <a:ext cx="12190413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lvl="0" algn="ctr"/>
            <a:r>
              <a:rPr lang="de-DE" sz="1200" dirty="0" smtClean="0">
                <a:latin typeface="Museo Sans 700"/>
              </a:rPr>
              <a:t>Assessment of </a:t>
            </a:r>
            <a:r>
              <a:rPr lang="de-DE" sz="1200" dirty="0" smtClean="0">
                <a:solidFill>
                  <a:srgbClr val="FF0000"/>
                </a:solidFill>
                <a:latin typeface="Museo Sans 700"/>
              </a:rPr>
              <a:t>Warm</a:t>
            </a:r>
            <a:r>
              <a:rPr lang="de-DE" sz="1200" dirty="0" smtClean="0">
                <a:latin typeface="Museo Sans 700"/>
              </a:rPr>
              <a:t> and </a:t>
            </a:r>
            <a:r>
              <a:rPr lang="de-DE" sz="1200" dirty="0" smtClean="0">
                <a:solidFill>
                  <a:srgbClr val="00B0F0"/>
                </a:solidFill>
                <a:latin typeface="Museo Sans 700"/>
              </a:rPr>
              <a:t>Cold</a:t>
            </a:r>
            <a:r>
              <a:rPr lang="de-DE" sz="1200" dirty="0" smtClean="0">
                <a:latin typeface="Museo Sans 700"/>
              </a:rPr>
              <a:t> Storages for Azure Internet of Things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Foliennummernplatzhalter 4"/>
          <p:cNvSpPr txBox="1">
            <a:spLocks/>
          </p:cNvSpPr>
          <p:nvPr/>
        </p:nvSpPr>
        <p:spPr>
          <a:xfrm>
            <a:off x="357130" y="6597352"/>
            <a:ext cx="974772" cy="2606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ED19C-5AEF-47F3-9E25-45347D9F337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1841</TotalTime>
  <Words>2575</Words>
  <Application>Microsoft Office PowerPoint</Application>
  <PresentationFormat>Custom</PresentationFormat>
  <Paragraphs>633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Assessment of Warm and Cold Storages for Azure Internet of Things Seminar: Techniques and Methods of Software Performance Management in Internet of Things</vt:lpstr>
      <vt:lpstr>Philosophy of Azure IoT</vt:lpstr>
      <vt:lpstr>Philosophy of Azure IoT</vt:lpstr>
      <vt:lpstr>Philosophy of Azure IoT</vt:lpstr>
      <vt:lpstr>Application</vt:lpstr>
      <vt:lpstr>Slide 6</vt:lpstr>
      <vt:lpstr>Slide 7</vt:lpstr>
      <vt:lpstr>Slide 8</vt:lpstr>
      <vt:lpstr>Slide 9</vt:lpstr>
      <vt:lpstr>Slide 10</vt:lpstr>
      <vt:lpstr>Slide 11</vt:lpstr>
      <vt:lpstr>Big Data: A Dilemma</vt:lpstr>
      <vt:lpstr>Big Data: A Dilemma</vt:lpstr>
      <vt:lpstr>Big Data: A Dilemma</vt:lpstr>
      <vt:lpstr>Lambda Architecture</vt:lpstr>
      <vt:lpstr>Lambda Architecture</vt:lpstr>
      <vt:lpstr>Warm Storages</vt:lpstr>
      <vt:lpstr>Warm Storages</vt:lpstr>
      <vt:lpstr>Warm Storages</vt:lpstr>
      <vt:lpstr>Criteria for Warm Storages</vt:lpstr>
      <vt:lpstr>Criteria for Warm Storages</vt:lpstr>
      <vt:lpstr>Criteria for Warm Storages</vt:lpstr>
      <vt:lpstr>Slide 23</vt:lpstr>
      <vt:lpstr>Slide 24</vt:lpstr>
      <vt:lpstr>Slide 25</vt:lpstr>
      <vt:lpstr>Request Units: Database Currency</vt:lpstr>
      <vt:lpstr>Request Units: Database Currency</vt:lpstr>
      <vt:lpstr>Request Units: Database Currency</vt:lpstr>
      <vt:lpstr>Request Units: Database Currency</vt:lpstr>
      <vt:lpstr>Request Units: Database Currency</vt:lpstr>
      <vt:lpstr>Request Units Considerations</vt:lpstr>
      <vt:lpstr>Larger Size &gt; More RUs</vt:lpstr>
      <vt:lpstr>Request Units Considerations</vt:lpstr>
      <vt:lpstr>Strong Consistency &gt; 2x more RUs at Read</vt:lpstr>
      <vt:lpstr>Strong Consistency &gt; 2x more RUs at Read</vt:lpstr>
      <vt:lpstr>Request Units Considerations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Reduce RUs with Partition Keys</vt:lpstr>
      <vt:lpstr>Request Units Considerations</vt:lpstr>
      <vt:lpstr>Database Transaction Units (SQL)</vt:lpstr>
      <vt:lpstr>Database Transaction Units (SQL)</vt:lpstr>
      <vt:lpstr>Database Transaction Units (SQL)</vt:lpstr>
      <vt:lpstr>Cold Storages</vt:lpstr>
      <vt:lpstr>Cold Storages</vt:lpstr>
      <vt:lpstr>Criteria for Cold Storages</vt:lpstr>
      <vt:lpstr>Criteria for Cold Storages</vt:lpstr>
      <vt:lpstr>Slide 55</vt:lpstr>
      <vt:lpstr>Slide 56</vt:lpstr>
      <vt:lpstr>The case for Cold</vt:lpstr>
      <vt:lpstr>The case for Cold</vt:lpstr>
      <vt:lpstr>The case for Cold</vt:lpstr>
      <vt:lpstr>Slide 60</vt:lpstr>
      <vt:lpstr>Slide 61</vt:lpstr>
      <vt:lpstr>Slide 62</vt:lpstr>
      <vt:lpstr>Slide 63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Comparing Christmas Sales</vt:lpstr>
      <vt:lpstr>Storages: An Overview</vt:lpstr>
      <vt:lpstr>Storages: An Overview</vt:lpstr>
      <vt:lpstr>Takeaways</vt:lpstr>
      <vt:lpstr>Takeaways</vt:lpstr>
      <vt:lpstr>Takeaways</vt:lpstr>
      <vt:lpstr>References</vt:lpstr>
      <vt:lpstr>Thank you.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IoT Overview and Demonstation</dc:title>
  <dc:creator>Max</dc:creator>
  <cp:lastModifiedBy>Max</cp:lastModifiedBy>
  <cp:revision>216</cp:revision>
  <dcterms:created xsi:type="dcterms:W3CDTF">2020-07-03T00:17:51Z</dcterms:created>
  <dcterms:modified xsi:type="dcterms:W3CDTF">2020-07-05T21:47:44Z</dcterms:modified>
</cp:coreProperties>
</file>